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607" y="-1381609"/>
            <a:ext cx="13050217" cy="13050217"/>
          </a:xfrm>
          <a:custGeom>
            <a:avLst/>
            <a:gdLst/>
            <a:ahLst/>
            <a:cxnLst/>
            <a:rect r="r" b="b" t="t" l="l"/>
            <a:pathLst>
              <a:path h="13050217" w="13050217">
                <a:moveTo>
                  <a:pt x="0" y="0"/>
                </a:moveTo>
                <a:lnTo>
                  <a:pt x="13050217" y="0"/>
                </a:lnTo>
                <a:lnTo>
                  <a:pt x="13050217" y="13050218"/>
                </a:lnTo>
                <a:lnTo>
                  <a:pt x="0" y="1305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288241">
            <a:off x="-2879766" y="-2099043"/>
            <a:ext cx="14485086" cy="144850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005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08205" y="8806755"/>
            <a:ext cx="2056376" cy="406134"/>
          </a:xfrm>
          <a:custGeom>
            <a:avLst/>
            <a:gdLst/>
            <a:ahLst/>
            <a:cxnLst/>
            <a:rect r="r" b="b" t="t" l="l"/>
            <a:pathLst>
              <a:path h="406134" w="2056376">
                <a:moveTo>
                  <a:pt x="0" y="0"/>
                </a:moveTo>
                <a:lnTo>
                  <a:pt x="2056376" y="0"/>
                </a:lnTo>
                <a:lnTo>
                  <a:pt x="2056376" y="406134"/>
                </a:lnTo>
                <a:lnTo>
                  <a:pt x="0" y="40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96024" y="1448677"/>
            <a:ext cx="7963276" cy="7644745"/>
          </a:xfrm>
          <a:custGeom>
            <a:avLst/>
            <a:gdLst/>
            <a:ahLst/>
            <a:cxnLst/>
            <a:rect r="r" b="b" t="t" l="l"/>
            <a:pathLst>
              <a:path h="7644745" w="7963276">
                <a:moveTo>
                  <a:pt x="0" y="0"/>
                </a:moveTo>
                <a:lnTo>
                  <a:pt x="7963276" y="0"/>
                </a:lnTo>
                <a:lnTo>
                  <a:pt x="7963276" y="7644745"/>
                </a:lnTo>
                <a:lnTo>
                  <a:pt x="0" y="7644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42098" y="1865188"/>
            <a:ext cx="7453926" cy="45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2"/>
              </a:lnSpc>
            </a:pPr>
            <a:r>
              <a:rPr lang="en-US" sz="6516" spc="-110">
                <a:solidFill>
                  <a:srgbClr val="F4F6FC"/>
                </a:solidFill>
                <a:latin typeface="Montserrat Bold"/>
              </a:rPr>
              <a:t> </a:t>
            </a:r>
          </a:p>
          <a:p>
            <a:pPr>
              <a:lnSpc>
                <a:spcPts val="9122"/>
              </a:lnSpc>
            </a:pPr>
            <a:r>
              <a:rPr lang="en-US" sz="6516" spc="-110">
                <a:solidFill>
                  <a:srgbClr val="F4F6FC"/>
                </a:solidFill>
                <a:latin typeface="Montserrat Bold"/>
              </a:rPr>
              <a:t>Predicción de muertes per capita de cáncer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2098" y="6546312"/>
            <a:ext cx="7632805" cy="2260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8"/>
              </a:lnSpc>
            </a:pPr>
            <a:r>
              <a:rPr lang="en-US" sz="3256" spc="-55">
                <a:solidFill>
                  <a:srgbClr val="F4F6FC"/>
                </a:solidFill>
                <a:latin typeface="Montserrat"/>
              </a:rPr>
              <a:t>Laboratorio 2 - BI</a:t>
            </a:r>
          </a:p>
          <a:p>
            <a:pPr>
              <a:lnSpc>
                <a:spcPts val="4558"/>
              </a:lnSpc>
            </a:pPr>
            <a:r>
              <a:rPr lang="en-US" sz="3256" spc="-55">
                <a:solidFill>
                  <a:srgbClr val="F4F6FC"/>
                </a:solidFill>
                <a:latin typeface="Montserrat"/>
              </a:rPr>
              <a:t>Sebastián Casanova - 202115116</a:t>
            </a:r>
          </a:p>
          <a:p>
            <a:pPr>
              <a:lnSpc>
                <a:spcPts val="4558"/>
              </a:lnSpc>
            </a:pPr>
            <a:r>
              <a:rPr lang="en-US" sz="3256" spc="-55">
                <a:solidFill>
                  <a:srgbClr val="F4F6FC"/>
                </a:solidFill>
                <a:latin typeface="Montserrat"/>
              </a:rPr>
              <a:t>Julio Peña - 201616539</a:t>
            </a:r>
          </a:p>
          <a:p>
            <a:pPr>
              <a:lnSpc>
                <a:spcPts val="4558"/>
              </a:lnSpc>
            </a:pPr>
            <a:r>
              <a:rPr lang="en-US" sz="3256" spc="-55">
                <a:solidFill>
                  <a:srgbClr val="F4F6FC"/>
                </a:solidFill>
                <a:latin typeface="Montserrat"/>
              </a:rPr>
              <a:t>Nicolas Diaz - 202021006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11649" y="3259225"/>
            <a:ext cx="3284862" cy="1240806"/>
            <a:chOff x="0" y="0"/>
            <a:chExt cx="812800" cy="3070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08415" y="0"/>
                  </a:moveTo>
                  <a:lnTo>
                    <a:pt x="704385" y="0"/>
                  </a:lnTo>
                  <a:cubicBezTo>
                    <a:pt x="764261" y="0"/>
                    <a:pt x="812800" y="48539"/>
                    <a:pt x="812800" y="108415"/>
                  </a:cubicBezTo>
                  <a:lnTo>
                    <a:pt x="812800" y="198608"/>
                  </a:lnTo>
                  <a:cubicBezTo>
                    <a:pt x="812800" y="258484"/>
                    <a:pt x="764261" y="307023"/>
                    <a:pt x="704385" y="307023"/>
                  </a:cubicBezTo>
                  <a:lnTo>
                    <a:pt x="108415" y="307023"/>
                  </a:lnTo>
                  <a:cubicBezTo>
                    <a:pt x="48539" y="307023"/>
                    <a:pt x="0" y="258484"/>
                    <a:pt x="0" y="198608"/>
                  </a:cubicBezTo>
                  <a:lnTo>
                    <a:pt x="0" y="108415"/>
                  </a:lnTo>
                  <a:cubicBezTo>
                    <a:pt x="0" y="48539"/>
                    <a:pt x="48539" y="0"/>
                    <a:pt x="108415" y="0"/>
                  </a:cubicBezTo>
                  <a:close/>
                </a:path>
              </a:pathLst>
            </a:custGeom>
            <a:solidFill>
              <a:srgbClr val="F4F6FC"/>
            </a:solidFill>
            <a:ln w="85725" cap="rnd">
              <a:solidFill>
                <a:srgbClr val="12005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120052"/>
                  </a:solidFill>
                  <a:latin typeface="Montserrat Bold"/>
                </a:rPr>
                <a:t>2132 registros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11649" y="4978432"/>
            <a:ext cx="3284862" cy="1240806"/>
            <a:chOff x="0" y="0"/>
            <a:chExt cx="812800" cy="307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08415" y="0"/>
                  </a:moveTo>
                  <a:lnTo>
                    <a:pt x="704385" y="0"/>
                  </a:lnTo>
                  <a:cubicBezTo>
                    <a:pt x="764261" y="0"/>
                    <a:pt x="812800" y="48539"/>
                    <a:pt x="812800" y="108415"/>
                  </a:cubicBezTo>
                  <a:lnTo>
                    <a:pt x="812800" y="198608"/>
                  </a:lnTo>
                  <a:cubicBezTo>
                    <a:pt x="812800" y="258484"/>
                    <a:pt x="764261" y="307023"/>
                    <a:pt x="704385" y="307023"/>
                  </a:cubicBezTo>
                  <a:lnTo>
                    <a:pt x="108415" y="307023"/>
                  </a:lnTo>
                  <a:cubicBezTo>
                    <a:pt x="48539" y="307023"/>
                    <a:pt x="0" y="258484"/>
                    <a:pt x="0" y="198608"/>
                  </a:cubicBezTo>
                  <a:lnTo>
                    <a:pt x="0" y="108415"/>
                  </a:lnTo>
                  <a:cubicBezTo>
                    <a:pt x="0" y="48539"/>
                    <a:pt x="48539" y="0"/>
                    <a:pt x="108415" y="0"/>
                  </a:cubicBezTo>
                  <a:close/>
                </a:path>
              </a:pathLst>
            </a:custGeom>
            <a:solidFill>
              <a:srgbClr val="F4F6FC"/>
            </a:solidFill>
            <a:ln w="85725" cap="rnd">
              <a:solidFill>
                <a:srgbClr val="1200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120052"/>
                  </a:solidFill>
                  <a:latin typeface="Montserrat Bold"/>
                </a:rPr>
                <a:t>915 registros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1649" y="6697639"/>
            <a:ext cx="3284862" cy="1240806"/>
            <a:chOff x="0" y="0"/>
            <a:chExt cx="812800" cy="3070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307023"/>
            </a:xfrm>
            <a:custGeom>
              <a:avLst/>
              <a:gdLst/>
              <a:ahLst/>
              <a:cxnLst/>
              <a:rect r="r" b="b" t="t" l="l"/>
              <a:pathLst>
                <a:path h="307023" w="812800">
                  <a:moveTo>
                    <a:pt x="108415" y="0"/>
                  </a:moveTo>
                  <a:lnTo>
                    <a:pt x="704385" y="0"/>
                  </a:lnTo>
                  <a:cubicBezTo>
                    <a:pt x="764261" y="0"/>
                    <a:pt x="812800" y="48539"/>
                    <a:pt x="812800" y="108415"/>
                  </a:cubicBezTo>
                  <a:lnTo>
                    <a:pt x="812800" y="198608"/>
                  </a:lnTo>
                  <a:cubicBezTo>
                    <a:pt x="812800" y="258484"/>
                    <a:pt x="764261" y="307023"/>
                    <a:pt x="704385" y="307023"/>
                  </a:cubicBezTo>
                  <a:lnTo>
                    <a:pt x="108415" y="307023"/>
                  </a:lnTo>
                  <a:cubicBezTo>
                    <a:pt x="48539" y="307023"/>
                    <a:pt x="0" y="258484"/>
                    <a:pt x="0" y="198608"/>
                  </a:cubicBezTo>
                  <a:lnTo>
                    <a:pt x="0" y="108415"/>
                  </a:lnTo>
                  <a:cubicBezTo>
                    <a:pt x="0" y="48539"/>
                    <a:pt x="48539" y="0"/>
                    <a:pt x="108415" y="0"/>
                  </a:cubicBezTo>
                  <a:close/>
                </a:path>
              </a:pathLst>
            </a:custGeom>
            <a:solidFill>
              <a:srgbClr val="F4F6FC"/>
            </a:solidFill>
            <a:ln w="85725" cap="rnd">
              <a:solidFill>
                <a:srgbClr val="12005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3736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120052"/>
                  </a:solidFill>
                  <a:latin typeface="Montserrat Bold"/>
                </a:rPr>
                <a:t>179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991466" y="0"/>
            <a:ext cx="6020166" cy="10431709"/>
            <a:chOff x="0" y="0"/>
            <a:chExt cx="1453032" cy="2517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3032" cy="2517805"/>
            </a:xfrm>
            <a:custGeom>
              <a:avLst/>
              <a:gdLst/>
              <a:ahLst/>
              <a:cxnLst/>
              <a:rect r="r" b="b" t="t" l="l"/>
              <a:pathLst>
                <a:path h="2517805" w="1453032">
                  <a:moveTo>
                    <a:pt x="0" y="0"/>
                  </a:moveTo>
                  <a:lnTo>
                    <a:pt x="1453032" y="0"/>
                  </a:lnTo>
                  <a:lnTo>
                    <a:pt x="1453032" y="2517805"/>
                  </a:lnTo>
                  <a:lnTo>
                    <a:pt x="0" y="2517805"/>
                  </a:lnTo>
                  <a:close/>
                </a:path>
              </a:pathLst>
            </a:custGeom>
            <a:solidFill>
              <a:srgbClr val="120052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53032" cy="2555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65912" y="1185481"/>
            <a:ext cx="676855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120052"/>
                </a:solidFill>
                <a:latin typeface="Roboto Bold"/>
              </a:rPr>
              <a:t>Datos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91488" y="3499648"/>
            <a:ext cx="5598485" cy="69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0"/>
              </a:lnSpc>
            </a:pPr>
            <a:r>
              <a:rPr lang="en-US" sz="4136">
                <a:solidFill>
                  <a:srgbClr val="120052"/>
                </a:solidFill>
                <a:latin typeface="Montserrat Bold"/>
              </a:rPr>
              <a:t>Datos de prueba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91488" y="4853019"/>
            <a:ext cx="5598485" cy="14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0"/>
              </a:lnSpc>
            </a:pPr>
            <a:r>
              <a:rPr lang="en-US" sz="4136">
                <a:solidFill>
                  <a:srgbClr val="120052"/>
                </a:solidFill>
                <a:latin typeface="Montserrat Bold"/>
              </a:rPr>
              <a:t>Datos de entrenamiento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91488" y="6570472"/>
            <a:ext cx="5598485" cy="142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0"/>
              </a:lnSpc>
            </a:pPr>
            <a:r>
              <a:rPr lang="en-US" sz="4136">
                <a:solidFill>
                  <a:srgbClr val="120052"/>
                </a:solidFill>
                <a:latin typeface="Montserrat Bold"/>
              </a:rPr>
              <a:t>deathRate promedio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522564" y="8521564"/>
            <a:ext cx="736736" cy="736736"/>
          </a:xfrm>
          <a:custGeom>
            <a:avLst/>
            <a:gdLst/>
            <a:ahLst/>
            <a:cxnLst/>
            <a:rect r="r" b="b" t="t" l="l"/>
            <a:pathLst>
              <a:path h="736736" w="736736">
                <a:moveTo>
                  <a:pt x="0" y="0"/>
                </a:moveTo>
                <a:lnTo>
                  <a:pt x="736736" y="0"/>
                </a:lnTo>
                <a:lnTo>
                  <a:pt x="736736" y="736736"/>
                </a:lnTo>
                <a:lnTo>
                  <a:pt x="0" y="73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5593" y="4503931"/>
            <a:ext cx="4584023" cy="5322189"/>
            <a:chOff x="0" y="0"/>
            <a:chExt cx="1234804" cy="14336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4804" cy="1433645"/>
            </a:xfrm>
            <a:custGeom>
              <a:avLst/>
              <a:gdLst/>
              <a:ahLst/>
              <a:cxnLst/>
              <a:rect r="r" b="b" t="t" l="l"/>
              <a:pathLst>
                <a:path h="1433645" w="1234804">
                  <a:moveTo>
                    <a:pt x="33778" y="0"/>
                  </a:moveTo>
                  <a:lnTo>
                    <a:pt x="1201027" y="0"/>
                  </a:lnTo>
                  <a:cubicBezTo>
                    <a:pt x="1219682" y="0"/>
                    <a:pt x="1234804" y="15123"/>
                    <a:pt x="1234804" y="33778"/>
                  </a:cubicBezTo>
                  <a:lnTo>
                    <a:pt x="1234804" y="1399867"/>
                  </a:lnTo>
                  <a:cubicBezTo>
                    <a:pt x="1234804" y="1418522"/>
                    <a:pt x="1219682" y="1433645"/>
                    <a:pt x="1201027" y="1433645"/>
                  </a:cubicBezTo>
                  <a:lnTo>
                    <a:pt x="33778" y="1433645"/>
                  </a:lnTo>
                  <a:cubicBezTo>
                    <a:pt x="15123" y="1433645"/>
                    <a:pt x="0" y="1418522"/>
                    <a:pt x="0" y="1399867"/>
                  </a:cubicBezTo>
                  <a:lnTo>
                    <a:pt x="0" y="33778"/>
                  </a:lnTo>
                  <a:cubicBezTo>
                    <a:pt x="0" y="15123"/>
                    <a:pt x="15123" y="0"/>
                    <a:pt x="337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34804" cy="147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240476" y="2525309"/>
            <a:ext cx="3574256" cy="357425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l="-24891" t="0" r="-2489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8063E8">
                    <a:alpha val="100000"/>
                  </a:srgbClr>
                </a:gs>
                <a:gs pos="100000">
                  <a:srgbClr val="4BA2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00641" y="4503931"/>
            <a:ext cx="4717911" cy="5322189"/>
            <a:chOff x="0" y="0"/>
            <a:chExt cx="1270870" cy="1433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0870" cy="1433645"/>
            </a:xfrm>
            <a:custGeom>
              <a:avLst/>
              <a:gdLst/>
              <a:ahLst/>
              <a:cxnLst/>
              <a:rect r="r" b="b" t="t" l="l"/>
              <a:pathLst>
                <a:path h="1433645" w="1270870">
                  <a:moveTo>
                    <a:pt x="32819" y="0"/>
                  </a:moveTo>
                  <a:lnTo>
                    <a:pt x="1238051" y="0"/>
                  </a:lnTo>
                  <a:cubicBezTo>
                    <a:pt x="1246755" y="0"/>
                    <a:pt x="1255103" y="3458"/>
                    <a:pt x="1261258" y="9613"/>
                  </a:cubicBezTo>
                  <a:cubicBezTo>
                    <a:pt x="1267412" y="15767"/>
                    <a:pt x="1270870" y="24115"/>
                    <a:pt x="1270870" y="32819"/>
                  </a:cubicBezTo>
                  <a:lnTo>
                    <a:pt x="1270870" y="1400826"/>
                  </a:lnTo>
                  <a:cubicBezTo>
                    <a:pt x="1270870" y="1409530"/>
                    <a:pt x="1267412" y="1417878"/>
                    <a:pt x="1261258" y="1424033"/>
                  </a:cubicBezTo>
                  <a:cubicBezTo>
                    <a:pt x="1255103" y="1430188"/>
                    <a:pt x="1246755" y="1433645"/>
                    <a:pt x="1238051" y="1433645"/>
                  </a:cubicBezTo>
                  <a:lnTo>
                    <a:pt x="32819" y="1433645"/>
                  </a:lnTo>
                  <a:cubicBezTo>
                    <a:pt x="24115" y="1433645"/>
                    <a:pt x="15767" y="1430188"/>
                    <a:pt x="9613" y="1424033"/>
                  </a:cubicBezTo>
                  <a:cubicBezTo>
                    <a:pt x="3458" y="1417878"/>
                    <a:pt x="0" y="1409530"/>
                    <a:pt x="0" y="1400826"/>
                  </a:cubicBezTo>
                  <a:lnTo>
                    <a:pt x="0" y="32819"/>
                  </a:lnTo>
                  <a:cubicBezTo>
                    <a:pt x="0" y="24115"/>
                    <a:pt x="3458" y="15767"/>
                    <a:pt x="9613" y="9613"/>
                  </a:cubicBezTo>
                  <a:cubicBezTo>
                    <a:pt x="15767" y="3458"/>
                    <a:pt x="24115" y="0"/>
                    <a:pt x="328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0870" cy="147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472468" y="2525309"/>
            <a:ext cx="3574256" cy="357425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20532" t="0" r="-20532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8063E8">
                    <a:alpha val="100000"/>
                  </a:srgbClr>
                </a:gs>
                <a:gs pos="100000">
                  <a:srgbClr val="4BA2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62137" y="1355660"/>
            <a:ext cx="1016372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  <a:r>
              <a:rPr lang="en-US" sz="5716">
                <a:solidFill>
                  <a:srgbClr val="F4F6FC"/>
                </a:solidFill>
                <a:latin typeface="Roboto Bold"/>
              </a:rPr>
              <a:t>Factores más relevantes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84482" y="6558230"/>
            <a:ext cx="3430251" cy="9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2806">
                <a:solidFill>
                  <a:srgbClr val="120052"/>
                </a:solidFill>
                <a:latin typeface="Montserrat Bold"/>
              </a:rPr>
              <a:t>IncidenceRate</a:t>
            </a:r>
          </a:p>
          <a:p>
            <a:pPr algn="ctr">
              <a:lnSpc>
                <a:spcPts val="39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32024" y="7495135"/>
            <a:ext cx="3791160" cy="8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101010"/>
                </a:solidFill>
                <a:latin typeface="Montserrat"/>
              </a:rPr>
              <a:t>Esta variable nos da el número de diagnósticos de cáncer promedio por 100.000 habitantes.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4471" y="6558230"/>
            <a:ext cx="3430251" cy="47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</a:pPr>
            <a:r>
              <a:rPr lang="en-US" sz="2806">
                <a:solidFill>
                  <a:srgbClr val="120052"/>
                </a:solidFill>
                <a:latin typeface="Montserrat Bold"/>
              </a:rPr>
              <a:t>PovertyPercent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94954" y="7505387"/>
            <a:ext cx="3791160" cy="8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0"/>
              </a:lnSpc>
              <a:spcBef>
                <a:spcPct val="0"/>
              </a:spcBef>
            </a:pPr>
            <a:r>
              <a:rPr lang="en-US" sz="1707">
                <a:solidFill>
                  <a:srgbClr val="101010"/>
                </a:solidFill>
                <a:latin typeface="Montserrat"/>
              </a:rPr>
              <a:t>Esta variable nos da el porcentaje de personas que se encuentran en condiciones de pobreza.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99577" y="4596915"/>
            <a:ext cx="4717911" cy="5229204"/>
            <a:chOff x="0" y="0"/>
            <a:chExt cx="1293468" cy="14336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3469" cy="1433645"/>
            </a:xfrm>
            <a:custGeom>
              <a:avLst/>
              <a:gdLst/>
              <a:ahLst/>
              <a:cxnLst/>
              <a:rect r="r" b="b" t="t" l="l"/>
              <a:pathLst>
                <a:path h="1433645" w="1293469">
                  <a:moveTo>
                    <a:pt x="32819" y="0"/>
                  </a:moveTo>
                  <a:lnTo>
                    <a:pt x="1260649" y="0"/>
                  </a:lnTo>
                  <a:cubicBezTo>
                    <a:pt x="1269353" y="0"/>
                    <a:pt x="1277701" y="3458"/>
                    <a:pt x="1283856" y="9613"/>
                  </a:cubicBezTo>
                  <a:cubicBezTo>
                    <a:pt x="1290011" y="15767"/>
                    <a:pt x="1293469" y="24115"/>
                    <a:pt x="1293469" y="32819"/>
                  </a:cubicBezTo>
                  <a:lnTo>
                    <a:pt x="1293469" y="1400826"/>
                  </a:lnTo>
                  <a:cubicBezTo>
                    <a:pt x="1293469" y="1409530"/>
                    <a:pt x="1290011" y="1417878"/>
                    <a:pt x="1283856" y="1424033"/>
                  </a:cubicBezTo>
                  <a:cubicBezTo>
                    <a:pt x="1277701" y="1430188"/>
                    <a:pt x="1269353" y="1433645"/>
                    <a:pt x="1260649" y="1433645"/>
                  </a:cubicBezTo>
                  <a:lnTo>
                    <a:pt x="32819" y="1433645"/>
                  </a:lnTo>
                  <a:cubicBezTo>
                    <a:pt x="24115" y="1433645"/>
                    <a:pt x="15767" y="1430188"/>
                    <a:pt x="9613" y="1424033"/>
                  </a:cubicBezTo>
                  <a:cubicBezTo>
                    <a:pt x="3458" y="1417878"/>
                    <a:pt x="0" y="1409530"/>
                    <a:pt x="0" y="1400826"/>
                  </a:cubicBezTo>
                  <a:lnTo>
                    <a:pt x="0" y="32819"/>
                  </a:lnTo>
                  <a:cubicBezTo>
                    <a:pt x="0" y="24115"/>
                    <a:pt x="3458" y="15767"/>
                    <a:pt x="9613" y="9613"/>
                  </a:cubicBezTo>
                  <a:cubicBezTo>
                    <a:pt x="15767" y="3458"/>
                    <a:pt x="24115" y="0"/>
                    <a:pt x="328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93468" cy="1471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317579" y="6758551"/>
            <a:ext cx="4577977" cy="79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286">
                <a:solidFill>
                  <a:srgbClr val="120052"/>
                </a:solidFill>
                <a:latin typeface="Montserrat Bold"/>
              </a:rPr>
              <a:t>PctPublicCoverage alone vs PctPrivateCoverageAlone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802627" y="2556532"/>
            <a:ext cx="3511810" cy="351181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t="0" r="-25031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true">
              <a:gsLst>
                <a:gs pos="0">
                  <a:srgbClr val="8063E8">
                    <a:alpha val="100000"/>
                  </a:srgbClr>
                </a:gs>
                <a:gs pos="100000">
                  <a:srgbClr val="4BA2E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696070" y="7976226"/>
            <a:ext cx="3724925" cy="146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1677">
                <a:solidFill>
                  <a:srgbClr val="101010"/>
                </a:solidFill>
                <a:latin typeface="Montserrat"/>
              </a:rPr>
              <a:t>Estas variables describen el porcentaje de  perconas por condado que tienen seguro financiado con seguro pulbico y s</a:t>
            </a:r>
          </a:p>
          <a:p>
            <a:pPr algn="ctr" marL="0" indent="0" lvl="0">
              <a:lnSpc>
                <a:spcPts val="2348"/>
              </a:lnSpc>
              <a:spcBef>
                <a:spcPct val="0"/>
              </a:spcBef>
            </a:pPr>
            <a:r>
              <a:rPr lang="en-US" sz="1677">
                <a:solidFill>
                  <a:srgbClr val="101010"/>
                </a:solidFill>
                <a:latin typeface="Montserrat"/>
              </a:rPr>
              <a:t>solo seguro privado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8528" y="2328862"/>
            <a:ext cx="12930945" cy="7277591"/>
          </a:xfrm>
          <a:custGeom>
            <a:avLst/>
            <a:gdLst/>
            <a:ahLst/>
            <a:cxnLst/>
            <a:rect r="r" b="b" t="t" l="l"/>
            <a:pathLst>
              <a:path h="7277591" w="12930945">
                <a:moveTo>
                  <a:pt x="0" y="0"/>
                </a:moveTo>
                <a:lnTo>
                  <a:pt x="12930944" y="0"/>
                </a:lnTo>
                <a:lnTo>
                  <a:pt x="12930944" y="7277592"/>
                </a:lnTo>
                <a:lnTo>
                  <a:pt x="0" y="727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9717" y="451899"/>
            <a:ext cx="14989893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5716">
                <a:solidFill>
                  <a:srgbClr val="F4F6FC"/>
                </a:solidFill>
                <a:latin typeface="Roboto Bold"/>
              </a:rPr>
              <a:t>Dashboard 1</a:t>
            </a:r>
          </a:p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3169" y="2083799"/>
            <a:ext cx="12678779" cy="6996413"/>
          </a:xfrm>
          <a:custGeom>
            <a:avLst/>
            <a:gdLst/>
            <a:ahLst/>
            <a:cxnLst/>
            <a:rect r="r" b="b" t="t" l="l"/>
            <a:pathLst>
              <a:path h="6996413" w="12678779">
                <a:moveTo>
                  <a:pt x="0" y="0"/>
                </a:moveTo>
                <a:lnTo>
                  <a:pt x="12678780" y="0"/>
                </a:lnTo>
                <a:lnTo>
                  <a:pt x="12678780" y="6996414"/>
                </a:lnTo>
                <a:lnTo>
                  <a:pt x="0" y="6996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6959" y="585787"/>
            <a:ext cx="896490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  <a:r>
              <a:rPr lang="en-US" sz="5716">
                <a:solidFill>
                  <a:srgbClr val="F4F6FC"/>
                </a:solidFill>
                <a:latin typeface="Roboto Bold"/>
              </a:rPr>
              <a:t>Dashboard 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4003" y="6217165"/>
            <a:ext cx="4704142" cy="3304264"/>
            <a:chOff x="0" y="0"/>
            <a:chExt cx="1241941" cy="872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1941" cy="872359"/>
            </a:xfrm>
            <a:custGeom>
              <a:avLst/>
              <a:gdLst/>
              <a:ahLst/>
              <a:cxnLst/>
              <a:rect r="r" b="b" t="t" l="l"/>
              <a:pathLst>
                <a:path h="872359" w="1241941">
                  <a:moveTo>
                    <a:pt x="39498" y="0"/>
                  </a:moveTo>
                  <a:lnTo>
                    <a:pt x="1202443" y="0"/>
                  </a:lnTo>
                  <a:cubicBezTo>
                    <a:pt x="1212918" y="0"/>
                    <a:pt x="1222965" y="4161"/>
                    <a:pt x="1230372" y="11569"/>
                  </a:cubicBezTo>
                  <a:cubicBezTo>
                    <a:pt x="1237779" y="18976"/>
                    <a:pt x="1241941" y="29023"/>
                    <a:pt x="1241941" y="39498"/>
                  </a:cubicBezTo>
                  <a:lnTo>
                    <a:pt x="1241941" y="832861"/>
                  </a:lnTo>
                  <a:cubicBezTo>
                    <a:pt x="1241941" y="854675"/>
                    <a:pt x="1224257" y="872359"/>
                    <a:pt x="1202443" y="872359"/>
                  </a:cubicBezTo>
                  <a:lnTo>
                    <a:pt x="39498" y="872359"/>
                  </a:lnTo>
                  <a:cubicBezTo>
                    <a:pt x="17684" y="872359"/>
                    <a:pt x="0" y="854675"/>
                    <a:pt x="0" y="832861"/>
                  </a:cubicBezTo>
                  <a:lnTo>
                    <a:pt x="0" y="39498"/>
                  </a:lnTo>
                  <a:cubicBezTo>
                    <a:pt x="0" y="17684"/>
                    <a:pt x="17684" y="0"/>
                    <a:pt x="39498" y="0"/>
                  </a:cubicBezTo>
                  <a:close/>
                </a:path>
              </a:pathLst>
            </a:custGeom>
            <a:solidFill>
              <a:srgbClr val="49A5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41941" cy="91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8930" y="4093129"/>
            <a:ext cx="4225658" cy="5248937"/>
            <a:chOff x="0" y="0"/>
            <a:chExt cx="1115616" cy="1385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5616" cy="1385772"/>
            </a:xfrm>
            <a:custGeom>
              <a:avLst/>
              <a:gdLst/>
              <a:ahLst/>
              <a:cxnLst/>
              <a:rect r="r" b="b" t="t" l="l"/>
              <a:pathLst>
                <a:path h="1385772" w="1115616">
                  <a:moveTo>
                    <a:pt x="86110" y="0"/>
                  </a:moveTo>
                  <a:lnTo>
                    <a:pt x="1029506" y="0"/>
                  </a:lnTo>
                  <a:cubicBezTo>
                    <a:pt x="1077064" y="0"/>
                    <a:pt x="1115616" y="38553"/>
                    <a:pt x="1115616" y="86110"/>
                  </a:cubicBezTo>
                  <a:lnTo>
                    <a:pt x="1115616" y="1299663"/>
                  </a:lnTo>
                  <a:cubicBezTo>
                    <a:pt x="1115616" y="1347220"/>
                    <a:pt x="1077064" y="1385772"/>
                    <a:pt x="1029506" y="1385772"/>
                  </a:cubicBezTo>
                  <a:lnTo>
                    <a:pt x="86110" y="1385772"/>
                  </a:lnTo>
                  <a:cubicBezTo>
                    <a:pt x="38553" y="1385772"/>
                    <a:pt x="0" y="1347220"/>
                    <a:pt x="0" y="1299663"/>
                  </a:cubicBezTo>
                  <a:lnTo>
                    <a:pt x="0" y="86110"/>
                  </a:lnTo>
                  <a:cubicBezTo>
                    <a:pt x="0" y="38553"/>
                    <a:pt x="38553" y="0"/>
                    <a:pt x="861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5616" cy="142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0047" y="6222448"/>
            <a:ext cx="4704142" cy="3304264"/>
            <a:chOff x="0" y="0"/>
            <a:chExt cx="1241941" cy="8723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1941" cy="872359"/>
            </a:xfrm>
            <a:custGeom>
              <a:avLst/>
              <a:gdLst/>
              <a:ahLst/>
              <a:cxnLst/>
              <a:rect r="r" b="b" t="t" l="l"/>
              <a:pathLst>
                <a:path h="872359" w="1241941">
                  <a:moveTo>
                    <a:pt x="39498" y="0"/>
                  </a:moveTo>
                  <a:lnTo>
                    <a:pt x="1202443" y="0"/>
                  </a:lnTo>
                  <a:cubicBezTo>
                    <a:pt x="1212918" y="0"/>
                    <a:pt x="1222965" y="4161"/>
                    <a:pt x="1230372" y="11569"/>
                  </a:cubicBezTo>
                  <a:cubicBezTo>
                    <a:pt x="1237779" y="18976"/>
                    <a:pt x="1241941" y="29023"/>
                    <a:pt x="1241941" y="39498"/>
                  </a:cubicBezTo>
                  <a:lnTo>
                    <a:pt x="1241941" y="832861"/>
                  </a:lnTo>
                  <a:cubicBezTo>
                    <a:pt x="1241941" y="854675"/>
                    <a:pt x="1224257" y="872359"/>
                    <a:pt x="1202443" y="872359"/>
                  </a:cubicBezTo>
                  <a:lnTo>
                    <a:pt x="39498" y="872359"/>
                  </a:lnTo>
                  <a:cubicBezTo>
                    <a:pt x="17684" y="872359"/>
                    <a:pt x="0" y="854675"/>
                    <a:pt x="0" y="832861"/>
                  </a:cubicBezTo>
                  <a:lnTo>
                    <a:pt x="0" y="39498"/>
                  </a:lnTo>
                  <a:cubicBezTo>
                    <a:pt x="0" y="17684"/>
                    <a:pt x="17684" y="0"/>
                    <a:pt x="39498" y="0"/>
                  </a:cubicBezTo>
                  <a:close/>
                </a:path>
              </a:pathLst>
            </a:custGeom>
            <a:solidFill>
              <a:srgbClr val="49A5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41941" cy="91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94974" y="4098411"/>
            <a:ext cx="4225658" cy="5248937"/>
            <a:chOff x="0" y="0"/>
            <a:chExt cx="1115616" cy="1385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5616" cy="1385772"/>
            </a:xfrm>
            <a:custGeom>
              <a:avLst/>
              <a:gdLst/>
              <a:ahLst/>
              <a:cxnLst/>
              <a:rect r="r" b="b" t="t" l="l"/>
              <a:pathLst>
                <a:path h="1385772" w="1115616">
                  <a:moveTo>
                    <a:pt x="86110" y="0"/>
                  </a:moveTo>
                  <a:lnTo>
                    <a:pt x="1029506" y="0"/>
                  </a:lnTo>
                  <a:cubicBezTo>
                    <a:pt x="1077064" y="0"/>
                    <a:pt x="1115616" y="38553"/>
                    <a:pt x="1115616" y="86110"/>
                  </a:cubicBezTo>
                  <a:lnTo>
                    <a:pt x="1115616" y="1299663"/>
                  </a:lnTo>
                  <a:cubicBezTo>
                    <a:pt x="1115616" y="1347220"/>
                    <a:pt x="1077064" y="1385772"/>
                    <a:pt x="1029506" y="1385772"/>
                  </a:cubicBezTo>
                  <a:lnTo>
                    <a:pt x="86110" y="1385772"/>
                  </a:lnTo>
                  <a:cubicBezTo>
                    <a:pt x="38553" y="1385772"/>
                    <a:pt x="0" y="1347220"/>
                    <a:pt x="0" y="1299663"/>
                  </a:cubicBezTo>
                  <a:lnTo>
                    <a:pt x="0" y="86110"/>
                  </a:lnTo>
                  <a:cubicBezTo>
                    <a:pt x="0" y="38553"/>
                    <a:pt x="38553" y="0"/>
                    <a:pt x="861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15616" cy="142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80227" y="2561000"/>
            <a:ext cx="3345538" cy="334553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68FF">
                    <a:alpha val="100000"/>
                  </a:srgbClr>
                </a:gs>
                <a:gs pos="100000">
                  <a:srgbClr val="5EB3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218289" y="3299299"/>
            <a:ext cx="1587658" cy="1587658"/>
          </a:xfrm>
          <a:custGeom>
            <a:avLst/>
            <a:gdLst/>
            <a:ahLst/>
            <a:cxnLst/>
            <a:rect r="r" b="b" t="t" l="l"/>
            <a:pathLst>
              <a:path h="1587658" w="1587658">
                <a:moveTo>
                  <a:pt x="0" y="0"/>
                </a:moveTo>
                <a:lnTo>
                  <a:pt x="1587659" y="0"/>
                </a:lnTo>
                <a:lnTo>
                  <a:pt x="1587659" y="1587659"/>
                </a:lnTo>
                <a:lnTo>
                  <a:pt x="0" y="158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984182" y="2555717"/>
            <a:ext cx="3345538" cy="334553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68FF">
                    <a:alpha val="100000"/>
                  </a:srgbClr>
                </a:gs>
                <a:gs pos="100000">
                  <a:srgbClr val="5EB3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082653" y="3430102"/>
            <a:ext cx="1307653" cy="1587658"/>
          </a:xfrm>
          <a:custGeom>
            <a:avLst/>
            <a:gdLst/>
            <a:ahLst/>
            <a:cxnLst/>
            <a:rect r="r" b="b" t="t" l="l"/>
            <a:pathLst>
              <a:path h="1587658" w="1307653">
                <a:moveTo>
                  <a:pt x="0" y="0"/>
                </a:moveTo>
                <a:lnTo>
                  <a:pt x="1307653" y="0"/>
                </a:lnTo>
                <a:lnTo>
                  <a:pt x="1307653" y="1587659"/>
                </a:lnTo>
                <a:lnTo>
                  <a:pt x="0" y="158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958332" y="6217165"/>
            <a:ext cx="4704142" cy="3304264"/>
            <a:chOff x="0" y="0"/>
            <a:chExt cx="1241941" cy="8723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1941" cy="872359"/>
            </a:xfrm>
            <a:custGeom>
              <a:avLst/>
              <a:gdLst/>
              <a:ahLst/>
              <a:cxnLst/>
              <a:rect r="r" b="b" t="t" l="l"/>
              <a:pathLst>
                <a:path h="872359" w="1241941">
                  <a:moveTo>
                    <a:pt x="39498" y="0"/>
                  </a:moveTo>
                  <a:lnTo>
                    <a:pt x="1202443" y="0"/>
                  </a:lnTo>
                  <a:cubicBezTo>
                    <a:pt x="1212918" y="0"/>
                    <a:pt x="1222965" y="4161"/>
                    <a:pt x="1230372" y="11569"/>
                  </a:cubicBezTo>
                  <a:cubicBezTo>
                    <a:pt x="1237779" y="18976"/>
                    <a:pt x="1241941" y="29023"/>
                    <a:pt x="1241941" y="39498"/>
                  </a:cubicBezTo>
                  <a:lnTo>
                    <a:pt x="1241941" y="832861"/>
                  </a:lnTo>
                  <a:cubicBezTo>
                    <a:pt x="1241941" y="854675"/>
                    <a:pt x="1224257" y="872359"/>
                    <a:pt x="1202443" y="872359"/>
                  </a:cubicBezTo>
                  <a:lnTo>
                    <a:pt x="39498" y="872359"/>
                  </a:lnTo>
                  <a:cubicBezTo>
                    <a:pt x="17684" y="872359"/>
                    <a:pt x="0" y="854675"/>
                    <a:pt x="0" y="832861"/>
                  </a:cubicBezTo>
                  <a:lnTo>
                    <a:pt x="0" y="39498"/>
                  </a:lnTo>
                  <a:cubicBezTo>
                    <a:pt x="0" y="17684"/>
                    <a:pt x="17684" y="0"/>
                    <a:pt x="39498" y="0"/>
                  </a:cubicBezTo>
                  <a:close/>
                </a:path>
              </a:pathLst>
            </a:custGeom>
            <a:solidFill>
              <a:srgbClr val="49A5E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41941" cy="910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193259" y="4093129"/>
            <a:ext cx="4225658" cy="5248937"/>
            <a:chOff x="0" y="0"/>
            <a:chExt cx="1115616" cy="13857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5616" cy="1385772"/>
            </a:xfrm>
            <a:custGeom>
              <a:avLst/>
              <a:gdLst/>
              <a:ahLst/>
              <a:cxnLst/>
              <a:rect r="r" b="b" t="t" l="l"/>
              <a:pathLst>
                <a:path h="1385772" w="1115616">
                  <a:moveTo>
                    <a:pt x="86110" y="0"/>
                  </a:moveTo>
                  <a:lnTo>
                    <a:pt x="1029506" y="0"/>
                  </a:lnTo>
                  <a:cubicBezTo>
                    <a:pt x="1077064" y="0"/>
                    <a:pt x="1115616" y="38553"/>
                    <a:pt x="1115616" y="86110"/>
                  </a:cubicBezTo>
                  <a:lnTo>
                    <a:pt x="1115616" y="1299663"/>
                  </a:lnTo>
                  <a:cubicBezTo>
                    <a:pt x="1115616" y="1347220"/>
                    <a:pt x="1077064" y="1385772"/>
                    <a:pt x="1029506" y="1385772"/>
                  </a:cubicBezTo>
                  <a:lnTo>
                    <a:pt x="86110" y="1385772"/>
                  </a:lnTo>
                  <a:cubicBezTo>
                    <a:pt x="38553" y="1385772"/>
                    <a:pt x="0" y="1347220"/>
                    <a:pt x="0" y="1299663"/>
                  </a:cubicBezTo>
                  <a:lnTo>
                    <a:pt x="0" y="86110"/>
                  </a:lnTo>
                  <a:cubicBezTo>
                    <a:pt x="0" y="38553"/>
                    <a:pt x="38553" y="0"/>
                    <a:pt x="861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15616" cy="142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78511" y="2555717"/>
            <a:ext cx="3345538" cy="334553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68FF">
                    <a:alpha val="100000"/>
                  </a:srgbClr>
                </a:gs>
                <a:gs pos="100000">
                  <a:srgbClr val="5EB3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3506457" y="3560905"/>
            <a:ext cx="1513130" cy="1326052"/>
          </a:xfrm>
          <a:custGeom>
            <a:avLst/>
            <a:gdLst/>
            <a:ahLst/>
            <a:cxnLst/>
            <a:rect r="r" b="b" t="t" l="l"/>
            <a:pathLst>
              <a:path h="1326052" w="1513130">
                <a:moveTo>
                  <a:pt x="0" y="0"/>
                </a:moveTo>
                <a:lnTo>
                  <a:pt x="1513130" y="0"/>
                </a:lnTo>
                <a:lnTo>
                  <a:pt x="1513130" y="1326053"/>
                </a:lnTo>
                <a:lnTo>
                  <a:pt x="0" y="1326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750373" y="1353126"/>
            <a:ext cx="852573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34"/>
              </a:lnSpc>
              <a:spcBef>
                <a:spcPct val="0"/>
              </a:spcBef>
            </a:pPr>
            <a:r>
              <a:rPr lang="en-US" sz="6695">
                <a:solidFill>
                  <a:srgbClr val="F4F6FC"/>
                </a:solidFill>
                <a:latin typeface="Montserrat Bold"/>
              </a:rPr>
              <a:t>Recomendaciones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84182" y="5740788"/>
            <a:ext cx="3545404" cy="61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7"/>
              </a:lnSpc>
              <a:spcBef>
                <a:spcPct val="0"/>
              </a:spcBef>
            </a:pPr>
            <a:r>
              <a:rPr lang="en-US" sz="3648">
                <a:solidFill>
                  <a:srgbClr val="120052"/>
                </a:solidFill>
                <a:latin typeface="Montserrat Bold"/>
              </a:rPr>
              <a:t>Modelo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84182" y="6603295"/>
            <a:ext cx="3504594" cy="26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8"/>
              </a:lnSpc>
              <a:spcBef>
                <a:spcPct val="0"/>
              </a:spcBef>
            </a:pPr>
            <a:r>
              <a:rPr lang="en-US" sz="1891">
                <a:solidFill>
                  <a:srgbClr val="101010"/>
                </a:solidFill>
                <a:latin typeface="Montserrat"/>
              </a:rPr>
              <a:t>Si bien las diferencias entre el modelo y la realidad no son tal altas, se recomienda ir mejorando el modelo y sus datos ya que se trata de una problematica que puede impactar sobre la salud de muchas personas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80294" y="5834581"/>
            <a:ext cx="3545404" cy="61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7"/>
              </a:lnSpc>
              <a:spcBef>
                <a:spcPct val="0"/>
              </a:spcBef>
            </a:pPr>
            <a:r>
              <a:rPr lang="en-US" sz="3648">
                <a:solidFill>
                  <a:srgbClr val="120052"/>
                </a:solidFill>
                <a:latin typeface="Montserrat Bold"/>
              </a:rPr>
              <a:t>Datos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80227" y="6428411"/>
            <a:ext cx="3345538" cy="285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101010"/>
                </a:solidFill>
                <a:latin typeface="Montserrat"/>
              </a:rPr>
              <a:t>En especifico se recomienda a la OMS el aumento de estudios clinicos por condado ya que este puede  resultar en mas información para contribuir a la calidad de futuros modelos para la elección mas exacta de los recursos.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78511" y="5834581"/>
            <a:ext cx="3545404" cy="61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7"/>
              </a:lnSpc>
              <a:spcBef>
                <a:spcPct val="0"/>
              </a:spcBef>
            </a:pPr>
            <a:r>
              <a:rPr lang="en-US" sz="3648">
                <a:solidFill>
                  <a:srgbClr val="120052"/>
                </a:solidFill>
                <a:latin typeface="Montserrat Bold"/>
              </a:rPr>
              <a:t>Conclusiones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6522564" y="8521564"/>
            <a:ext cx="736736" cy="736736"/>
          </a:xfrm>
          <a:custGeom>
            <a:avLst/>
            <a:gdLst/>
            <a:ahLst/>
            <a:cxnLst/>
            <a:rect r="r" b="b" t="t" l="l"/>
            <a:pathLst>
              <a:path h="736736" w="736736">
                <a:moveTo>
                  <a:pt x="0" y="0"/>
                </a:moveTo>
                <a:lnTo>
                  <a:pt x="736736" y="0"/>
                </a:lnTo>
                <a:lnTo>
                  <a:pt x="736736" y="736736"/>
                </a:lnTo>
                <a:lnTo>
                  <a:pt x="0" y="73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2535765" y="6404061"/>
            <a:ext cx="3345538" cy="285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101010"/>
                </a:solidFill>
                <a:latin typeface="Montserrat"/>
              </a:rPr>
              <a:t>Segun el analisis hecho se recomiendaria a la OMS priorizar lugares donde los indices de pobreza sean altos y coincidan con poblaciones promedio de los 25 años que tengan en su mayoria servicio medico publico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35" y="788378"/>
            <a:ext cx="18311035" cy="8706900"/>
            <a:chOff x="0" y="0"/>
            <a:chExt cx="6704621" cy="3188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04621" cy="3188048"/>
            </a:xfrm>
            <a:custGeom>
              <a:avLst/>
              <a:gdLst/>
              <a:ahLst/>
              <a:cxnLst/>
              <a:rect r="r" b="b" t="t" l="l"/>
              <a:pathLst>
                <a:path h="3188048" w="6704621">
                  <a:moveTo>
                    <a:pt x="0" y="0"/>
                  </a:moveTo>
                  <a:lnTo>
                    <a:pt x="6704621" y="0"/>
                  </a:lnTo>
                  <a:lnTo>
                    <a:pt x="6704621" y="3188048"/>
                  </a:lnTo>
                  <a:lnTo>
                    <a:pt x="0" y="3188048"/>
                  </a:lnTo>
                  <a:close/>
                </a:path>
              </a:pathLst>
            </a:custGeom>
            <a:solidFill>
              <a:srgbClr val="12005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704621" cy="3226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612922"/>
            <a:ext cx="8946197" cy="2264472"/>
            <a:chOff x="0" y="0"/>
            <a:chExt cx="3127693" cy="7916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7693" cy="791686"/>
            </a:xfrm>
            <a:custGeom>
              <a:avLst/>
              <a:gdLst/>
              <a:ahLst/>
              <a:cxnLst/>
              <a:rect r="r" b="b" t="t" l="l"/>
              <a:pathLst>
                <a:path h="791686" w="3127693">
                  <a:moveTo>
                    <a:pt x="0" y="0"/>
                  </a:moveTo>
                  <a:lnTo>
                    <a:pt x="3127693" y="0"/>
                  </a:lnTo>
                  <a:lnTo>
                    <a:pt x="3127693" y="791686"/>
                  </a:lnTo>
                  <a:lnTo>
                    <a:pt x="0" y="791686"/>
                  </a:lnTo>
                  <a:close/>
                </a:path>
              </a:pathLst>
            </a:custGeom>
            <a:solidFill>
              <a:srgbClr val="8063E8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27693" cy="82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9612922"/>
            <a:ext cx="9144000" cy="2264472"/>
            <a:chOff x="0" y="0"/>
            <a:chExt cx="3196848" cy="7916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6848" cy="791686"/>
            </a:xfrm>
            <a:custGeom>
              <a:avLst/>
              <a:gdLst/>
              <a:ahLst/>
              <a:cxnLst/>
              <a:rect r="r" b="b" t="t" l="l"/>
              <a:pathLst>
                <a:path h="791686" w="3196848">
                  <a:moveTo>
                    <a:pt x="0" y="0"/>
                  </a:moveTo>
                  <a:lnTo>
                    <a:pt x="3196848" y="0"/>
                  </a:lnTo>
                  <a:lnTo>
                    <a:pt x="3196848" y="791686"/>
                  </a:lnTo>
                  <a:lnTo>
                    <a:pt x="0" y="791686"/>
                  </a:lnTo>
                  <a:close/>
                </a:path>
              </a:pathLst>
            </a:custGeom>
            <a:solidFill>
              <a:srgbClr val="49A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196848" cy="82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-1590394"/>
            <a:ext cx="8946197" cy="2264472"/>
            <a:chOff x="0" y="0"/>
            <a:chExt cx="3127693" cy="7916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27693" cy="791686"/>
            </a:xfrm>
            <a:custGeom>
              <a:avLst/>
              <a:gdLst/>
              <a:ahLst/>
              <a:cxnLst/>
              <a:rect r="r" b="b" t="t" l="l"/>
              <a:pathLst>
                <a:path h="791686" w="3127693">
                  <a:moveTo>
                    <a:pt x="0" y="0"/>
                  </a:moveTo>
                  <a:lnTo>
                    <a:pt x="3127693" y="0"/>
                  </a:lnTo>
                  <a:lnTo>
                    <a:pt x="3127693" y="791686"/>
                  </a:lnTo>
                  <a:lnTo>
                    <a:pt x="0" y="791686"/>
                  </a:lnTo>
                  <a:close/>
                </a:path>
              </a:pathLst>
            </a:custGeom>
            <a:solidFill>
              <a:srgbClr val="8063E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27693" cy="82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-1590394"/>
            <a:ext cx="9884751" cy="2264472"/>
            <a:chOff x="0" y="0"/>
            <a:chExt cx="3455823" cy="7916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55823" cy="791686"/>
            </a:xfrm>
            <a:custGeom>
              <a:avLst/>
              <a:gdLst/>
              <a:ahLst/>
              <a:cxnLst/>
              <a:rect r="r" b="b" t="t" l="l"/>
              <a:pathLst>
                <a:path h="791686" w="3455823">
                  <a:moveTo>
                    <a:pt x="0" y="0"/>
                  </a:moveTo>
                  <a:lnTo>
                    <a:pt x="3455823" y="0"/>
                  </a:lnTo>
                  <a:lnTo>
                    <a:pt x="3455823" y="791686"/>
                  </a:lnTo>
                  <a:lnTo>
                    <a:pt x="0" y="791686"/>
                  </a:lnTo>
                  <a:close/>
                </a:path>
              </a:pathLst>
            </a:custGeom>
            <a:solidFill>
              <a:srgbClr val="49A5E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455823" cy="829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7182" y="4165305"/>
            <a:ext cx="16230600" cy="194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46"/>
              </a:lnSpc>
              <a:spcBef>
                <a:spcPct val="0"/>
              </a:spcBef>
            </a:pPr>
            <a:r>
              <a:rPr lang="en-US" sz="12788">
                <a:solidFill>
                  <a:srgbClr val="F4F6FC"/>
                </a:solidFill>
                <a:latin typeface="Roboto Bold"/>
              </a:rPr>
              <a:t>Muchas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DAF-Z9bC_MA</dc:identifier>
  <dcterms:modified xsi:type="dcterms:W3CDTF">2011-08-01T06:04:30Z</dcterms:modified>
  <cp:revision>1</cp:revision>
  <dc:title>Presentacion propuesta de negocio corporativo moderno azul</dc:title>
</cp:coreProperties>
</file>